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McCormic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AE9"/>
    <a:srgbClr val="C3A19E"/>
    <a:srgbClr val="0249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506" autoAdjust="0"/>
  </p:normalViewPr>
  <p:slideViewPr>
    <p:cSldViewPr snapToGrid="0" snapToObjects="1">
      <p:cViewPr>
        <p:scale>
          <a:sx n="104" d="100"/>
          <a:sy n="104" d="100"/>
        </p:scale>
        <p:origin x="1880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4E59C-95A9-4DB3-BE24-7A33FE3F49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0E063B-FCA8-4F00-A0C2-03A2DE1DFF60}" type="pres">
      <dgm:prSet presAssocID="{1ED4E59C-95A9-4DB3-BE24-7A33FE3F49CC}" presName="CompostProcess" presStyleCnt="0">
        <dgm:presLayoutVars>
          <dgm:dir/>
          <dgm:resizeHandles val="exact"/>
        </dgm:presLayoutVars>
      </dgm:prSet>
      <dgm:spPr/>
    </dgm:pt>
    <dgm:pt modelId="{2036216F-F67F-42EF-8D22-88AAC3231229}" type="pres">
      <dgm:prSet presAssocID="{1ED4E59C-95A9-4DB3-BE24-7A33FE3F49CC}" presName="arrow" presStyleLbl="bgShp" presStyleIdx="0" presStyleCnt="1" custLinFactNeighborX="8807" custLinFactNeighborY="3518"/>
      <dgm:spPr>
        <a:solidFill>
          <a:srgbClr val="F2EAE9"/>
        </a:solidFill>
      </dgm:spPr>
    </dgm:pt>
    <dgm:pt modelId="{B59D19D6-CD47-480E-8844-ECAD2007E85B}" type="pres">
      <dgm:prSet presAssocID="{1ED4E59C-95A9-4DB3-BE24-7A33FE3F49CC}" presName="linearProcess" presStyleCnt="0"/>
      <dgm:spPr/>
    </dgm:pt>
  </dgm:ptLst>
  <dgm:cxnLst>
    <dgm:cxn modelId="{B8260065-22E3-5D47-A7AA-D957305BEAA3}" type="presOf" srcId="{1ED4E59C-95A9-4DB3-BE24-7A33FE3F49CC}" destId="{850E063B-FCA8-4F00-A0C2-03A2DE1DFF60}" srcOrd="0" destOrd="0" presId="urn:microsoft.com/office/officeart/2005/8/layout/hProcess9"/>
    <dgm:cxn modelId="{8E40FBDD-B158-294D-A157-083EA5B3E942}" type="presParOf" srcId="{850E063B-FCA8-4F00-A0C2-03A2DE1DFF60}" destId="{2036216F-F67F-42EF-8D22-88AAC3231229}" srcOrd="0" destOrd="0" presId="urn:microsoft.com/office/officeart/2005/8/layout/hProcess9"/>
    <dgm:cxn modelId="{39019EFD-FDBC-D34D-9DE9-448ADE088491}" type="presParOf" srcId="{850E063B-FCA8-4F00-A0C2-03A2DE1DFF60}" destId="{B59D19D6-CD47-480E-8844-ECAD2007E85B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D4E59C-95A9-4DB3-BE24-7A33FE3F49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0E063B-FCA8-4F00-A0C2-03A2DE1DFF60}" type="pres">
      <dgm:prSet presAssocID="{1ED4E59C-95A9-4DB3-BE24-7A33FE3F49CC}" presName="CompostProcess" presStyleCnt="0">
        <dgm:presLayoutVars>
          <dgm:dir/>
          <dgm:resizeHandles val="exact"/>
        </dgm:presLayoutVars>
      </dgm:prSet>
      <dgm:spPr/>
    </dgm:pt>
    <dgm:pt modelId="{2036216F-F67F-42EF-8D22-88AAC3231229}" type="pres">
      <dgm:prSet presAssocID="{1ED4E59C-95A9-4DB3-BE24-7A33FE3F49CC}" presName="arrow" presStyleLbl="bgShp" presStyleIdx="0" presStyleCnt="1" custLinFactNeighborX="5366" custLinFactNeighborY="97423"/>
      <dgm:spPr>
        <a:solidFill>
          <a:srgbClr val="F2EAE9"/>
        </a:solidFill>
      </dgm:spPr>
    </dgm:pt>
    <dgm:pt modelId="{B59D19D6-CD47-480E-8844-ECAD2007E85B}" type="pres">
      <dgm:prSet presAssocID="{1ED4E59C-95A9-4DB3-BE24-7A33FE3F49CC}" presName="linearProcess" presStyleCnt="0"/>
      <dgm:spPr/>
    </dgm:pt>
  </dgm:ptLst>
  <dgm:cxnLst>
    <dgm:cxn modelId="{B8260065-22E3-5D47-A7AA-D957305BEAA3}" type="presOf" srcId="{1ED4E59C-95A9-4DB3-BE24-7A33FE3F49CC}" destId="{850E063B-FCA8-4F00-A0C2-03A2DE1DFF60}" srcOrd="0" destOrd="0" presId="urn:microsoft.com/office/officeart/2005/8/layout/hProcess9"/>
    <dgm:cxn modelId="{8E40FBDD-B158-294D-A157-083EA5B3E942}" type="presParOf" srcId="{850E063B-FCA8-4F00-A0C2-03A2DE1DFF60}" destId="{2036216F-F67F-42EF-8D22-88AAC3231229}" srcOrd="0" destOrd="0" presId="urn:microsoft.com/office/officeart/2005/8/layout/hProcess9"/>
    <dgm:cxn modelId="{39019EFD-FDBC-D34D-9DE9-448ADE088491}" type="presParOf" srcId="{850E063B-FCA8-4F00-A0C2-03A2DE1DFF60}" destId="{B59D19D6-CD47-480E-8844-ECAD2007E85B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D4E59C-95A9-4DB3-BE24-7A33FE3F49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50E063B-FCA8-4F00-A0C2-03A2DE1DFF60}" type="pres">
      <dgm:prSet presAssocID="{1ED4E59C-95A9-4DB3-BE24-7A33FE3F49CC}" presName="CompostProcess" presStyleCnt="0">
        <dgm:presLayoutVars>
          <dgm:dir/>
          <dgm:resizeHandles val="exact"/>
        </dgm:presLayoutVars>
      </dgm:prSet>
      <dgm:spPr/>
    </dgm:pt>
    <dgm:pt modelId="{2036216F-F67F-42EF-8D22-88AAC3231229}" type="pres">
      <dgm:prSet presAssocID="{1ED4E59C-95A9-4DB3-BE24-7A33FE3F49CC}" presName="arrow" presStyleLbl="bgShp" presStyleIdx="0" presStyleCnt="1" custLinFactNeighborX="8807" custLinFactNeighborY="3518"/>
      <dgm:spPr>
        <a:solidFill>
          <a:srgbClr val="F2EAE9"/>
        </a:solidFill>
      </dgm:spPr>
    </dgm:pt>
    <dgm:pt modelId="{B59D19D6-CD47-480E-8844-ECAD2007E85B}" type="pres">
      <dgm:prSet presAssocID="{1ED4E59C-95A9-4DB3-BE24-7A33FE3F49CC}" presName="linearProcess" presStyleCnt="0"/>
      <dgm:spPr/>
    </dgm:pt>
  </dgm:ptLst>
  <dgm:cxnLst>
    <dgm:cxn modelId="{B8260065-22E3-5D47-A7AA-D957305BEAA3}" type="presOf" srcId="{1ED4E59C-95A9-4DB3-BE24-7A33FE3F49CC}" destId="{850E063B-FCA8-4F00-A0C2-03A2DE1DFF60}" srcOrd="0" destOrd="0" presId="urn:microsoft.com/office/officeart/2005/8/layout/hProcess9"/>
    <dgm:cxn modelId="{8E40FBDD-B158-294D-A157-083EA5B3E942}" type="presParOf" srcId="{850E063B-FCA8-4F00-A0C2-03A2DE1DFF60}" destId="{2036216F-F67F-42EF-8D22-88AAC3231229}" srcOrd="0" destOrd="0" presId="urn:microsoft.com/office/officeart/2005/8/layout/hProcess9"/>
    <dgm:cxn modelId="{39019EFD-FDBC-D34D-9DE9-448ADE088491}" type="presParOf" srcId="{850E063B-FCA8-4F00-A0C2-03A2DE1DFF60}" destId="{B59D19D6-CD47-480E-8844-ECAD2007E85B}" srcOrd="1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16F-F67F-42EF-8D22-88AAC3231229}">
      <dsp:nvSpPr>
        <dsp:cNvPr id="0" name=""/>
        <dsp:cNvSpPr/>
      </dsp:nvSpPr>
      <dsp:spPr>
        <a:xfrm>
          <a:off x="659931" y="0"/>
          <a:ext cx="3743115" cy="1364490"/>
        </a:xfrm>
        <a:prstGeom prst="rightArrow">
          <a:avLst/>
        </a:prstGeom>
        <a:solidFill>
          <a:srgbClr val="F2EA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16F-F67F-42EF-8D22-88AAC3231229}">
      <dsp:nvSpPr>
        <dsp:cNvPr id="0" name=""/>
        <dsp:cNvSpPr/>
      </dsp:nvSpPr>
      <dsp:spPr>
        <a:xfrm>
          <a:off x="531130" y="0"/>
          <a:ext cx="3743115" cy="1364490"/>
        </a:xfrm>
        <a:prstGeom prst="rightArrow">
          <a:avLst/>
        </a:prstGeom>
        <a:solidFill>
          <a:srgbClr val="F2EA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16F-F67F-42EF-8D22-88AAC3231229}">
      <dsp:nvSpPr>
        <dsp:cNvPr id="0" name=""/>
        <dsp:cNvSpPr/>
      </dsp:nvSpPr>
      <dsp:spPr>
        <a:xfrm>
          <a:off x="659931" y="0"/>
          <a:ext cx="3743115" cy="1364490"/>
        </a:xfrm>
        <a:prstGeom prst="rightArrow">
          <a:avLst/>
        </a:prstGeom>
        <a:solidFill>
          <a:srgbClr val="F2EA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FD953-87E9-DD46-842B-30BD645B48A5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CA87-455D-CE43-908E-0A8A3B7BA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Getting project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5CA87-455D-CE43-908E-0A8A3B7BAD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7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4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4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4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0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5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hyperlink" Target="http://achates.org.uk/" TargetMode="Externa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19" Type="http://schemas.openxmlformats.org/officeDocument/2006/relationships/image" Target="../media/image1.png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49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086" y="255447"/>
            <a:ext cx="6187879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2EAE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Achates </a:t>
            </a:r>
            <a:r>
              <a:rPr lang="en-GB" sz="3600" b="1" i="0" dirty="0">
                <a:solidFill>
                  <a:srgbClr val="F2EAE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Three Pillars of a Capital Project</a:t>
            </a:r>
            <a:br>
              <a:rPr lang="en-US" dirty="0">
                <a:solidFill>
                  <a:srgbClr val="C3A19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solidFill>
                <a:srgbClr val="C3A19E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5"/>
          <p:cNvSpPr>
            <a:spLocks noGrp="1"/>
          </p:cNvSpPr>
          <p:nvPr/>
        </p:nvSpPr>
        <p:spPr>
          <a:xfrm>
            <a:off x="-779433" y="16642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8F132F-0361-4F8A-A746-469EFE152C21}"/>
              </a:ext>
            </a:extLst>
          </p:cNvPr>
          <p:cNvSpPr txBox="1"/>
          <p:nvPr/>
        </p:nvSpPr>
        <p:spPr>
          <a:xfrm>
            <a:off x="2725013" y="6431487"/>
            <a:ext cx="61478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>
                <a:solidFill>
                  <a:srgbClr val="F2EAE9"/>
                </a:solidFill>
              </a:rPr>
              <a:t>© Achates 2022. 39 </a:t>
            </a:r>
            <a:r>
              <a:rPr lang="en-GB" sz="1100" dirty="0" err="1">
                <a:solidFill>
                  <a:srgbClr val="F2EAE9"/>
                </a:solidFill>
              </a:rPr>
              <a:t>Sulina</a:t>
            </a:r>
            <a:r>
              <a:rPr lang="en-GB" sz="1100" dirty="0">
                <a:solidFill>
                  <a:srgbClr val="F2EAE9"/>
                </a:solidFill>
              </a:rPr>
              <a:t> Road London SW2 4EL | </a:t>
            </a:r>
            <a:r>
              <a:rPr lang="en-GB" sz="1100" dirty="0" err="1">
                <a:solidFill>
                  <a:srgbClr val="F2EAE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achates.org.uk</a:t>
            </a:r>
            <a:endParaRPr lang="en-GB" sz="1100" dirty="0">
              <a:solidFill>
                <a:srgbClr val="F2EAE9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49CA3497-27D7-2F25-B322-9BAD694FC7D1}"/>
              </a:ext>
            </a:extLst>
          </p:cNvPr>
          <p:cNvGrpSpPr/>
          <p:nvPr/>
        </p:nvGrpSpPr>
        <p:grpSpPr>
          <a:xfrm>
            <a:off x="1412737" y="2904809"/>
            <a:ext cx="2132572" cy="1088537"/>
            <a:chOff x="108021" y="0"/>
            <a:chExt cx="1978849" cy="662974"/>
          </a:xfrm>
          <a:solidFill>
            <a:srgbClr val="C3A19E"/>
          </a:solidFill>
        </p:grpSpPr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D3294C0C-E84D-94B4-6FDB-8D9DE8C244F3}"/>
                </a:ext>
              </a:extLst>
            </p:cNvPr>
            <p:cNvSpPr/>
            <p:nvPr/>
          </p:nvSpPr>
          <p:spPr>
            <a:xfrm>
              <a:off x="108021" y="0"/>
              <a:ext cx="1978849" cy="66297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1" name="Rectangle: Rounded Corners 4">
              <a:extLst>
                <a:ext uri="{FF2B5EF4-FFF2-40B4-BE49-F238E27FC236}">
                  <a16:creationId xmlns:a16="http://schemas.microsoft.com/office/drawing/2014/main" id="{85E58808-AE94-4B85-C71B-9418E80D2166}"/>
                </a:ext>
              </a:extLst>
            </p:cNvPr>
            <p:cNvSpPr txBox="1"/>
            <p:nvPr/>
          </p:nvSpPr>
          <p:spPr>
            <a:xfrm>
              <a:off x="140385" y="32364"/>
              <a:ext cx="1914121" cy="59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4343631-1274-9575-FDA5-B25597C61D1D}"/>
              </a:ext>
            </a:extLst>
          </p:cNvPr>
          <p:cNvSpPr txBox="1"/>
          <p:nvPr/>
        </p:nvSpPr>
        <p:spPr>
          <a:xfrm>
            <a:off x="2057801" y="3260797"/>
            <a:ext cx="1959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WORK</a:t>
            </a:r>
          </a:p>
        </p:txBody>
      </p:sp>
      <p:graphicFrame>
        <p:nvGraphicFramePr>
          <p:cNvPr id="28" name="Content Placeholder 16">
            <a:extLst>
              <a:ext uri="{FF2B5EF4-FFF2-40B4-BE49-F238E27FC236}">
                <a16:creationId xmlns:a16="http://schemas.microsoft.com/office/drawing/2014/main" id="{DF67E2E5-4CB8-A08B-CB7D-2D1CBF10E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413989"/>
              </p:ext>
            </p:extLst>
          </p:nvPr>
        </p:nvGraphicFramePr>
        <p:xfrm>
          <a:off x="2873294" y="1301047"/>
          <a:ext cx="4403665" cy="136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94A52712-68A2-F2AA-55D2-D2C599F7ED59}"/>
              </a:ext>
            </a:extLst>
          </p:cNvPr>
          <p:cNvSpPr txBox="1"/>
          <p:nvPr/>
        </p:nvSpPr>
        <p:spPr>
          <a:xfrm>
            <a:off x="3721109" y="1735723"/>
            <a:ext cx="2887744" cy="563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defTabSz="533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7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Design development Construction programme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FABD75AD-583A-0C1C-9236-29CFF126A8A7}"/>
              </a:ext>
            </a:extLst>
          </p:cNvPr>
          <p:cNvGrpSpPr/>
          <p:nvPr/>
        </p:nvGrpSpPr>
        <p:grpSpPr>
          <a:xfrm>
            <a:off x="1400183" y="4373255"/>
            <a:ext cx="2132572" cy="1088537"/>
            <a:chOff x="108021" y="0"/>
            <a:chExt cx="1978849" cy="662974"/>
          </a:xfrm>
          <a:solidFill>
            <a:srgbClr val="C3A19E"/>
          </a:solidFill>
        </p:grpSpPr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F089E03D-4CCC-71DC-B47A-51AD7972B7F8}"/>
                </a:ext>
              </a:extLst>
            </p:cNvPr>
            <p:cNvSpPr/>
            <p:nvPr/>
          </p:nvSpPr>
          <p:spPr>
            <a:xfrm>
              <a:off x="108021" y="0"/>
              <a:ext cx="1978849" cy="66297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1" name="Rectangle: Rounded Corners 4">
              <a:extLst>
                <a:ext uri="{FF2B5EF4-FFF2-40B4-BE49-F238E27FC236}">
                  <a16:creationId xmlns:a16="http://schemas.microsoft.com/office/drawing/2014/main" id="{CD14585C-5C1C-942A-2166-3FB91F33B9D8}"/>
                </a:ext>
              </a:extLst>
            </p:cNvPr>
            <p:cNvSpPr txBox="1"/>
            <p:nvPr/>
          </p:nvSpPr>
          <p:spPr>
            <a:xfrm>
              <a:off x="140385" y="32364"/>
              <a:ext cx="1914121" cy="59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B7DA684-951A-D11E-464F-E21C519D0D68}"/>
              </a:ext>
            </a:extLst>
          </p:cNvPr>
          <p:cNvSpPr txBox="1"/>
          <p:nvPr/>
        </p:nvSpPr>
        <p:spPr>
          <a:xfrm>
            <a:off x="1907180" y="4730192"/>
            <a:ext cx="1993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FUNDING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1EA001C-9DB7-AC25-D711-32D2A765459A}"/>
              </a:ext>
            </a:extLst>
          </p:cNvPr>
          <p:cNvGrpSpPr/>
          <p:nvPr/>
        </p:nvGrpSpPr>
        <p:grpSpPr>
          <a:xfrm>
            <a:off x="1392877" y="1473071"/>
            <a:ext cx="2132572" cy="1088537"/>
            <a:chOff x="108021" y="0"/>
            <a:chExt cx="1978849" cy="662974"/>
          </a:xfrm>
          <a:solidFill>
            <a:srgbClr val="C3A19E"/>
          </a:solidFill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054A6DD7-2770-A739-07DB-BEEBA14B2E9A}"/>
                </a:ext>
              </a:extLst>
            </p:cNvPr>
            <p:cNvSpPr/>
            <p:nvPr/>
          </p:nvSpPr>
          <p:spPr>
            <a:xfrm>
              <a:off x="108021" y="0"/>
              <a:ext cx="1978849" cy="662974"/>
            </a:xfrm>
            <a:prstGeom prst="round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4" name="Rectangle: Rounded Corners 4">
              <a:extLst>
                <a:ext uri="{FF2B5EF4-FFF2-40B4-BE49-F238E27FC236}">
                  <a16:creationId xmlns:a16="http://schemas.microsoft.com/office/drawing/2014/main" id="{27C41CA4-97C5-664C-8255-D433E18DF388}"/>
                </a:ext>
              </a:extLst>
            </p:cNvPr>
            <p:cNvSpPr txBox="1"/>
            <p:nvPr/>
          </p:nvSpPr>
          <p:spPr>
            <a:xfrm>
              <a:off x="140385" y="32364"/>
              <a:ext cx="1914121" cy="5982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marL="0" lvl="0" indent="0" algn="ctr" defTabSz="533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GB" sz="12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5CDFB7B-83C8-0CFE-D966-3B7D7DBF752E}"/>
              </a:ext>
            </a:extLst>
          </p:cNvPr>
          <p:cNvSpPr txBox="1"/>
          <p:nvPr/>
        </p:nvSpPr>
        <p:spPr>
          <a:xfrm>
            <a:off x="1408616" y="1832673"/>
            <a:ext cx="211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BUILDING</a:t>
            </a:r>
          </a:p>
        </p:txBody>
      </p:sp>
      <p:graphicFrame>
        <p:nvGraphicFramePr>
          <p:cNvPr id="35" name="Content Placeholder 16">
            <a:extLst>
              <a:ext uri="{FF2B5EF4-FFF2-40B4-BE49-F238E27FC236}">
                <a16:creationId xmlns:a16="http://schemas.microsoft.com/office/drawing/2014/main" id="{4472BBCB-75C1-8957-616E-BC1D992C86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500263"/>
              </p:ext>
            </p:extLst>
          </p:nvPr>
        </p:nvGraphicFramePr>
        <p:xfrm>
          <a:off x="3037490" y="2788230"/>
          <a:ext cx="4403665" cy="136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C8C56E52-F308-3403-74FF-103655E5E514}"/>
              </a:ext>
            </a:extLst>
          </p:cNvPr>
          <p:cNvSpPr txBox="1"/>
          <p:nvPr/>
        </p:nvSpPr>
        <p:spPr>
          <a:xfrm>
            <a:off x="3721109" y="3149997"/>
            <a:ext cx="2899295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0" indent="0" defTabSz="10223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18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Artistic, Community, Learning, Commercial</a:t>
            </a:r>
          </a:p>
        </p:txBody>
      </p:sp>
      <p:graphicFrame>
        <p:nvGraphicFramePr>
          <p:cNvPr id="36" name="Content Placeholder 16">
            <a:extLst>
              <a:ext uri="{FF2B5EF4-FFF2-40B4-BE49-F238E27FC236}">
                <a16:creationId xmlns:a16="http://schemas.microsoft.com/office/drawing/2014/main" id="{89D1A329-67E5-FC70-AD2A-C7F6918B2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2096926"/>
              </p:ext>
            </p:extLst>
          </p:nvPr>
        </p:nvGraphicFramePr>
        <p:xfrm>
          <a:off x="2890656" y="4275413"/>
          <a:ext cx="4403665" cy="1364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0A4307C-3067-D6D9-A66A-6B25AD9A022E}"/>
              </a:ext>
            </a:extLst>
          </p:cNvPr>
          <p:cNvSpPr txBox="1"/>
          <p:nvPr/>
        </p:nvSpPr>
        <p:spPr>
          <a:xfrm>
            <a:off x="3760087" y="4629911"/>
            <a:ext cx="2630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kern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Capital Campaign Revenue Fundraising</a:t>
            </a:r>
          </a:p>
          <a:p>
            <a:endParaRPr lang="en-GB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22FD0C-1BB8-B074-C842-D96C6A992E90}"/>
              </a:ext>
            </a:extLst>
          </p:cNvPr>
          <p:cNvSpPr txBox="1"/>
          <p:nvPr/>
        </p:nvSpPr>
        <p:spPr>
          <a:xfrm>
            <a:off x="1913773" y="5695860"/>
            <a:ext cx="512918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kern="1200" spc="100" dirty="0">
                <a:solidFill>
                  <a:srgbClr val="F2EAE9"/>
                </a:solidFill>
                <a:latin typeface="Arial Black" panose="020B0A04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</a:t>
            </a:r>
          </a:p>
          <a:p>
            <a:pPr algn="ctr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0FD4B86-FF9B-6623-3A4D-A0B8D1ACE8EE}"/>
              </a:ext>
            </a:extLst>
          </p:cNvPr>
          <p:cNvPicPr>
            <a:picLocks noChangeAspect="1"/>
          </p:cNvPicPr>
          <p:nvPr/>
        </p:nvPicPr>
        <p:blipFill rotWithShape="1">
          <a:blip r:embed="rId19"/>
          <a:srcRect l="-1" r="-22125" b="-13546"/>
          <a:stretch/>
        </p:blipFill>
        <p:spPr>
          <a:xfrm>
            <a:off x="6325206" y="604498"/>
            <a:ext cx="3175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5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47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Open sans</vt:lpstr>
      <vt:lpstr>Office Theme</vt:lpstr>
      <vt:lpstr>Achates Three Pillars of a Capital Project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Things You Should Know Before You Commission An Architect</dc:title>
  <dc:creator>Caroline McCormick</dc:creator>
  <cp:lastModifiedBy>Info Achates</cp:lastModifiedBy>
  <cp:revision>68</cp:revision>
  <dcterms:created xsi:type="dcterms:W3CDTF">2016-03-18T11:54:47Z</dcterms:created>
  <dcterms:modified xsi:type="dcterms:W3CDTF">2023-11-07T11:26:12Z</dcterms:modified>
</cp:coreProperties>
</file>