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4927"/>
    <a:srgbClr val="C3A19E"/>
    <a:srgbClr val="F2EA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 autoAdjust="0"/>
    <p:restoredTop sz="94660"/>
  </p:normalViewPr>
  <p:slideViewPr>
    <p:cSldViewPr snapToGrid="0">
      <p:cViewPr varScale="1">
        <p:scale>
          <a:sx n="96" d="100"/>
          <a:sy n="96" d="100"/>
        </p:scale>
        <p:origin x="2752" y="-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5DFF-BE49-4CD8-A3C6-190BD5249D9D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4AEA-E810-4147-9D17-67C0545E6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521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5DFF-BE49-4CD8-A3C6-190BD5249D9D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4AEA-E810-4147-9D17-67C0545E6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869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5DFF-BE49-4CD8-A3C6-190BD5249D9D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4AEA-E810-4147-9D17-67C0545E6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502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5DFF-BE49-4CD8-A3C6-190BD5249D9D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4AEA-E810-4147-9D17-67C0545E6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5DFF-BE49-4CD8-A3C6-190BD5249D9D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4AEA-E810-4147-9D17-67C0545E6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67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5DFF-BE49-4CD8-A3C6-190BD5249D9D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4AEA-E810-4147-9D17-67C0545E6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859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5DFF-BE49-4CD8-A3C6-190BD5249D9D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4AEA-E810-4147-9D17-67C0545E6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434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5DFF-BE49-4CD8-A3C6-190BD5249D9D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4AEA-E810-4147-9D17-67C0545E6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909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5DFF-BE49-4CD8-A3C6-190BD5249D9D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4AEA-E810-4147-9D17-67C0545E6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230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5DFF-BE49-4CD8-A3C6-190BD5249D9D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4AEA-E810-4147-9D17-67C0545E6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39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5DFF-BE49-4CD8-A3C6-190BD5249D9D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4AEA-E810-4147-9D17-67C0545E6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510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15DFF-BE49-4CD8-A3C6-190BD5249D9D}" type="datetimeFigureOut">
              <a:rPr lang="en-GB" smtClean="0"/>
              <a:t>07/11/2023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24AEA-E810-4147-9D17-67C0545E6C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645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achates.org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EA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A5F03-5FF8-4581-81B5-530F3463B3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32047" y="0"/>
            <a:ext cx="6897846" cy="1797234"/>
          </a:xfrm>
          <a:solidFill>
            <a:srgbClr val="C3A19E"/>
          </a:solidFill>
        </p:spPr>
        <p:txBody>
          <a:bodyPr anchor="t">
            <a:noAutofit/>
          </a:bodyPr>
          <a:lstStyle/>
          <a:p>
            <a:pPr>
              <a:spcBef>
                <a:spcPts val="1200"/>
              </a:spcBef>
            </a:pPr>
            <a:r>
              <a:rPr lang="en-GB" sz="3600" b="1" dirty="0">
                <a:solidFill>
                  <a:srgbClr val="02492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ACHATES</a:t>
            </a:r>
            <a:r>
              <a:rPr lang="en-GB" sz="5400" b="1" dirty="0">
                <a:solidFill>
                  <a:srgbClr val="02492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br>
              <a:rPr lang="en-GB" sz="5400" b="1" dirty="0">
                <a:solidFill>
                  <a:srgbClr val="02492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GB" sz="3600" b="1" dirty="0">
                <a:solidFill>
                  <a:srgbClr val="02492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DECISION MAKING DASHBOARD</a:t>
            </a:r>
            <a:endParaRPr lang="en-GB" sz="5400" b="1" dirty="0">
              <a:solidFill>
                <a:srgbClr val="024927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51035478-40EA-424D-956D-FA984EEDFF6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999999"/>
              </a:clrFrom>
              <a:clrTo>
                <a:srgbClr val="999999">
                  <a:alpha val="0"/>
                </a:srgbClr>
              </a:clrTo>
            </a:clrChange>
            <a:alphaModFix amt="8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12" y="1999632"/>
            <a:ext cx="6897847" cy="6900628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5A7B3E81-F0C5-4E64-9328-BF6E604999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037" y="7458141"/>
            <a:ext cx="6690761" cy="587144"/>
          </a:xfrm>
        </p:spPr>
        <p:txBody>
          <a:bodyPr>
            <a:normAutofit/>
          </a:bodyPr>
          <a:lstStyle/>
          <a:p>
            <a:pPr algn="l"/>
            <a:r>
              <a:rPr lang="en-GB" sz="2600" b="1" dirty="0">
                <a:solidFill>
                  <a:srgbClr val="02492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Narrative Theory Of Change Summary:</a:t>
            </a:r>
            <a:endParaRPr lang="en-GB" sz="2600" dirty="0">
              <a:solidFill>
                <a:srgbClr val="024927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endParaRPr lang="en-GB" dirty="0">
              <a:solidFill>
                <a:srgbClr val="024927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2AF7EA-2ECD-402B-9234-6139007D3D80}"/>
              </a:ext>
            </a:extLst>
          </p:cNvPr>
          <p:cNvSpPr txBox="1"/>
          <p:nvPr/>
        </p:nvSpPr>
        <p:spPr>
          <a:xfrm>
            <a:off x="1974174" y="8885697"/>
            <a:ext cx="475328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solidFill>
                  <a:srgbClr val="02492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© Achates 2022. 39 Sulina Road London SW2 4EL | </a:t>
            </a:r>
            <a:r>
              <a:rPr lang="en-GB" sz="1100" dirty="0">
                <a:solidFill>
                  <a:srgbClr val="02492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achates.org.uk</a:t>
            </a:r>
            <a:endParaRPr lang="en-GB" sz="1100" dirty="0">
              <a:solidFill>
                <a:srgbClr val="024927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endParaRPr lang="en-GB" sz="2400" dirty="0">
              <a:solidFill>
                <a:srgbClr val="024927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5E9E2F72-A414-48E0-A626-65487244DF5E}"/>
              </a:ext>
            </a:extLst>
          </p:cNvPr>
          <p:cNvSpPr txBox="1">
            <a:spLocks/>
          </p:cNvSpPr>
          <p:nvPr/>
        </p:nvSpPr>
        <p:spPr>
          <a:xfrm>
            <a:off x="1366701" y="5878661"/>
            <a:ext cx="4124587" cy="553572"/>
          </a:xfrm>
          <a:prstGeom prst="rect">
            <a:avLst/>
          </a:prstGeom>
          <a:ln w="3175">
            <a:noFill/>
          </a:ln>
        </p:spPr>
        <p:txBody>
          <a:bodyPr vert="horz" lIns="162560" tIns="81280" rIns="162560" bIns="8128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600" b="1" dirty="0">
                <a:solidFill>
                  <a:srgbClr val="02492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Statement of Purpose:</a:t>
            </a:r>
          </a:p>
          <a:p>
            <a:endParaRPr lang="en-GB" sz="4267" dirty="0">
              <a:solidFill>
                <a:srgbClr val="024927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CB5EB9-1964-46B7-9FD3-C733ABDBFA94}"/>
              </a:ext>
            </a:extLst>
          </p:cNvPr>
          <p:cNvSpPr txBox="1"/>
          <p:nvPr/>
        </p:nvSpPr>
        <p:spPr>
          <a:xfrm>
            <a:off x="251269" y="6358962"/>
            <a:ext cx="6320259" cy="1004876"/>
          </a:xfrm>
          <a:prstGeom prst="rect">
            <a:avLst/>
          </a:prstGeom>
          <a:noFill/>
          <a:ln w="3175">
            <a:solidFill>
              <a:srgbClr val="C3A19E"/>
            </a:solidFill>
          </a:ln>
        </p:spPr>
        <p:txBody>
          <a:bodyPr wrap="square" rtlCol="0">
            <a:spAutoFit/>
          </a:bodyPr>
          <a:lstStyle/>
          <a:p>
            <a:endParaRPr lang="en-GB" sz="1956" dirty="0"/>
          </a:p>
          <a:p>
            <a:endParaRPr lang="en-GB" sz="1956" dirty="0"/>
          </a:p>
          <a:p>
            <a:endParaRPr lang="en-GB" sz="1956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91E7886E-67E5-4A1C-A060-5CD0DBE8F204}"/>
              </a:ext>
            </a:extLst>
          </p:cNvPr>
          <p:cNvSpPr txBox="1">
            <a:spLocks/>
          </p:cNvSpPr>
          <p:nvPr/>
        </p:nvSpPr>
        <p:spPr>
          <a:xfrm>
            <a:off x="759902" y="1978683"/>
            <a:ext cx="5353790" cy="917294"/>
          </a:xfrm>
          <a:prstGeom prst="rect">
            <a:avLst/>
          </a:prstGeom>
        </p:spPr>
        <p:txBody>
          <a:bodyPr vert="horz" lIns="162560" tIns="81280" rIns="162560" bIns="8128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800" b="1" dirty="0">
                <a:solidFill>
                  <a:srgbClr val="02492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Priority Audience Segments:</a:t>
            </a:r>
            <a:endParaRPr lang="en-GB" sz="2800" dirty="0">
              <a:solidFill>
                <a:srgbClr val="024927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endParaRPr lang="en-GB" sz="4267" dirty="0">
              <a:solidFill>
                <a:srgbClr val="024927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A744DEA-F629-4916-8732-1F496F74112B}"/>
              </a:ext>
            </a:extLst>
          </p:cNvPr>
          <p:cNvSpPr txBox="1"/>
          <p:nvPr/>
        </p:nvSpPr>
        <p:spPr>
          <a:xfrm>
            <a:off x="276668" y="2478874"/>
            <a:ext cx="6320260" cy="1015663"/>
          </a:xfrm>
          <a:prstGeom prst="rect">
            <a:avLst/>
          </a:prstGeom>
          <a:noFill/>
          <a:ln>
            <a:solidFill>
              <a:srgbClr val="C3A19E"/>
            </a:solidFill>
          </a:ln>
        </p:spPr>
        <p:txBody>
          <a:bodyPr wrap="square" rtlCol="0">
            <a:spAutoFit/>
          </a:bodyPr>
          <a:lstStyle/>
          <a:p>
            <a:pPr marL="265113" indent="-265113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2492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Audience Segment 1…</a:t>
            </a:r>
          </a:p>
          <a:p>
            <a:pPr marL="265113" indent="-265113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2492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Audience Segment 2…</a:t>
            </a:r>
          </a:p>
          <a:p>
            <a:pPr marL="265113" indent="-265113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2492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Audience Segment 3…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DC997E55-A75E-4D71-BB6C-C4D4C55FD19F}"/>
              </a:ext>
            </a:extLst>
          </p:cNvPr>
          <p:cNvSpPr txBox="1">
            <a:spLocks/>
          </p:cNvSpPr>
          <p:nvPr/>
        </p:nvSpPr>
        <p:spPr>
          <a:xfrm>
            <a:off x="1865313" y="3632624"/>
            <a:ext cx="3092173" cy="793104"/>
          </a:xfrm>
          <a:prstGeom prst="rect">
            <a:avLst/>
          </a:prstGeom>
        </p:spPr>
        <p:txBody>
          <a:bodyPr vert="horz" lIns="162560" tIns="81280" rIns="162560" bIns="8128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2600" b="1" dirty="0">
                <a:solidFill>
                  <a:srgbClr val="02492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 Types of Value:</a:t>
            </a:r>
          </a:p>
          <a:p>
            <a:pPr algn="l"/>
            <a:endParaRPr lang="en-GB" sz="3556" dirty="0">
              <a:solidFill>
                <a:srgbClr val="024927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endParaRPr lang="en-GB" sz="4267" dirty="0">
              <a:solidFill>
                <a:srgbClr val="024927"/>
              </a:solidFill>
            </a:endParaRPr>
          </a:p>
        </p:txBody>
      </p:sp>
      <p:graphicFrame>
        <p:nvGraphicFramePr>
          <p:cNvPr id="17" name="Table 17">
            <a:extLst>
              <a:ext uri="{FF2B5EF4-FFF2-40B4-BE49-F238E27FC236}">
                <a16:creationId xmlns:a16="http://schemas.microsoft.com/office/drawing/2014/main" id="{6F28F425-3A5E-4C2A-9DCD-B469CE1F1A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686184"/>
              </p:ext>
            </p:extLst>
          </p:nvPr>
        </p:nvGraphicFramePr>
        <p:xfrm>
          <a:off x="276668" y="4110916"/>
          <a:ext cx="6320260" cy="16316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5226">
                  <a:extLst>
                    <a:ext uri="{9D8B030D-6E8A-4147-A177-3AD203B41FA5}">
                      <a16:colId xmlns:a16="http://schemas.microsoft.com/office/drawing/2014/main" val="3635032900"/>
                    </a:ext>
                  </a:extLst>
                </a:gridCol>
                <a:gridCol w="3245034">
                  <a:extLst>
                    <a:ext uri="{9D8B030D-6E8A-4147-A177-3AD203B41FA5}">
                      <a16:colId xmlns:a16="http://schemas.microsoft.com/office/drawing/2014/main" val="872306265"/>
                    </a:ext>
                  </a:extLst>
                </a:gridCol>
              </a:tblGrid>
              <a:tr h="372775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1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INTRINSIC                          </a:t>
                      </a:r>
                      <a:r>
                        <a:rPr lang="en-GB" sz="1500" b="1" dirty="0">
                          <a:solidFill>
                            <a:srgbClr val="024927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Wingdings 2" panose="05020102010507070707" pitchFamily="18" charset="2"/>
                        </a:rPr>
                        <a:t></a:t>
                      </a:r>
                      <a:r>
                        <a:rPr lang="en-GB" sz="1500" b="1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Wingdings 2" panose="05020102010507070707" pitchFamily="18" charset="2"/>
                        </a:rPr>
                        <a:t>   </a:t>
                      </a:r>
                      <a:endParaRPr lang="en-GB" sz="1500" b="1" dirty="0">
                        <a:solidFill>
                          <a:schemeClr val="bg1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62560" marR="162560" marT="81280" marB="81280">
                    <a:solidFill>
                      <a:srgbClr val="C3A1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1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ECONOMIC                            </a:t>
                      </a:r>
                      <a:r>
                        <a:rPr lang="en-GB" sz="1500" b="1" dirty="0">
                          <a:solidFill>
                            <a:srgbClr val="024927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Wingdings 2" panose="05020102010507070707" pitchFamily="18" charset="2"/>
                        </a:rPr>
                        <a:t></a:t>
                      </a:r>
                      <a:endParaRPr lang="en-GB" sz="1500" b="1" dirty="0">
                        <a:solidFill>
                          <a:srgbClr val="024927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62560" marR="162560" marT="81280" marB="81280">
                    <a:solidFill>
                      <a:srgbClr val="C3A1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3950383"/>
                  </a:ext>
                </a:extLst>
              </a:tr>
              <a:tr h="416901">
                <a:tc>
                  <a:txBody>
                    <a:bodyPr/>
                    <a:lstStyle/>
                    <a:p>
                      <a:r>
                        <a:rPr lang="en-GB" sz="1500" b="1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SOCIAL BENEFIT               </a:t>
                      </a:r>
                      <a:r>
                        <a:rPr lang="en-GB" sz="1500" b="1" dirty="0">
                          <a:solidFill>
                            <a:srgbClr val="024927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Wingdings 2" panose="05020102010507070707" pitchFamily="18" charset="2"/>
                        </a:rPr>
                        <a:t></a:t>
                      </a:r>
                      <a:endParaRPr lang="en-GB" sz="1500" b="1" dirty="0">
                        <a:solidFill>
                          <a:srgbClr val="024927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62560" marR="162560" marT="81280" marB="81280">
                    <a:solidFill>
                      <a:srgbClr val="C3A19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/>
                      </a:pPr>
                      <a:r>
                        <a:rPr lang="en-GB" sz="1500" b="1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COMMUNITY BUILDING     </a:t>
                      </a:r>
                      <a:r>
                        <a:rPr lang="en-GB" sz="1500" b="1" dirty="0">
                          <a:solidFill>
                            <a:srgbClr val="024927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Wingdings 2" panose="05020102010507070707" pitchFamily="18" charset="2"/>
                        </a:rPr>
                        <a:t></a:t>
                      </a:r>
                      <a:endParaRPr lang="en-GB" sz="1500" b="1" dirty="0">
                        <a:solidFill>
                          <a:srgbClr val="024927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62560" marR="162560" marT="81280" marB="81280">
                    <a:solidFill>
                      <a:srgbClr val="C3A1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467672"/>
                  </a:ext>
                </a:extLst>
              </a:tr>
              <a:tr h="431075">
                <a:tc>
                  <a:txBody>
                    <a:bodyPr/>
                    <a:lstStyle/>
                    <a:p>
                      <a:r>
                        <a:rPr lang="en-GB" sz="1500" b="1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MENTAL HEALTH              </a:t>
                      </a:r>
                      <a:r>
                        <a:rPr lang="en-GB" sz="1500" b="1" dirty="0">
                          <a:solidFill>
                            <a:srgbClr val="024927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Wingdings 2" panose="05020102010507070707" pitchFamily="18" charset="2"/>
                        </a:rPr>
                        <a:t></a:t>
                      </a:r>
                      <a:endParaRPr lang="en-GB" sz="1500" b="1" dirty="0">
                        <a:solidFill>
                          <a:srgbClr val="024927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62560" marR="162560" marT="81280" marB="81280">
                    <a:solidFill>
                      <a:srgbClr val="C3A19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="1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PHYSICAL HEALTH               </a:t>
                      </a:r>
                      <a:r>
                        <a:rPr lang="en-GB" sz="1500" b="1" dirty="0">
                          <a:solidFill>
                            <a:srgbClr val="024927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Wingdings 2" panose="05020102010507070707" pitchFamily="18" charset="2"/>
                        </a:rPr>
                        <a:t></a:t>
                      </a:r>
                      <a:endParaRPr lang="en-GB" sz="1500" b="1" dirty="0">
                        <a:solidFill>
                          <a:srgbClr val="024927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62560" marR="162560" marT="81280" marB="81280">
                    <a:solidFill>
                      <a:srgbClr val="C3A1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505229"/>
                  </a:ext>
                </a:extLst>
              </a:tr>
              <a:tr h="392531">
                <a:tc>
                  <a:txBody>
                    <a:bodyPr/>
                    <a:lstStyle/>
                    <a:p>
                      <a:r>
                        <a:rPr lang="en-GB" sz="1500" b="1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INNOVATION                     </a:t>
                      </a:r>
                      <a:r>
                        <a:rPr lang="en-GB" sz="1500" b="1" dirty="0">
                          <a:solidFill>
                            <a:srgbClr val="024927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Wingdings 2" panose="05020102010507070707" pitchFamily="18" charset="2"/>
                        </a:rPr>
                        <a:t></a:t>
                      </a:r>
                      <a:endParaRPr lang="en-GB" sz="1500" b="1" dirty="0">
                        <a:solidFill>
                          <a:srgbClr val="024927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62560" marR="162560" marT="81280" marB="81280">
                    <a:solidFill>
                      <a:srgbClr val="C3A19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500" b="1" dirty="0">
                          <a:solidFill>
                            <a:schemeClr val="bg1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EDUCATIONAL                      </a:t>
                      </a:r>
                      <a:r>
                        <a:rPr lang="en-GB" sz="1500" b="1" dirty="0">
                          <a:solidFill>
                            <a:srgbClr val="024927"/>
                          </a:solidFill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  <a:sym typeface="Wingdings 2" panose="05020102010507070707" pitchFamily="18" charset="2"/>
                        </a:rPr>
                        <a:t></a:t>
                      </a:r>
                      <a:endParaRPr lang="en-GB" sz="1500" b="1" dirty="0">
                        <a:solidFill>
                          <a:srgbClr val="024927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162560" marR="162560" marT="81280" marB="81280">
                    <a:solidFill>
                      <a:srgbClr val="C3A1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914542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BF407833-F303-4433-A556-3F81713DB641}"/>
              </a:ext>
            </a:extLst>
          </p:cNvPr>
          <p:cNvSpPr txBox="1"/>
          <p:nvPr/>
        </p:nvSpPr>
        <p:spPr>
          <a:xfrm>
            <a:off x="268865" y="7904988"/>
            <a:ext cx="6320260" cy="995272"/>
          </a:xfrm>
          <a:prstGeom prst="rect">
            <a:avLst/>
          </a:prstGeom>
          <a:noFill/>
          <a:ln>
            <a:solidFill>
              <a:srgbClr val="C3A19E"/>
            </a:solidFill>
          </a:ln>
        </p:spPr>
        <p:txBody>
          <a:bodyPr wrap="square" rtlCol="0">
            <a:spAutoFit/>
          </a:bodyPr>
          <a:lstStyle/>
          <a:p>
            <a:pPr marL="508006" indent="-508006">
              <a:buFont typeface="Arial" panose="020B0604020202020204" pitchFamily="34" charset="0"/>
              <a:buChar char="•"/>
            </a:pPr>
            <a:endParaRPr lang="en-GB" sz="1956" dirty="0">
              <a:solidFill>
                <a:srgbClr val="024927"/>
              </a:solidFill>
            </a:endParaRPr>
          </a:p>
          <a:p>
            <a:pPr marL="508006" indent="-508006">
              <a:buFont typeface="Arial" panose="020B0604020202020204" pitchFamily="34" charset="0"/>
              <a:buChar char="•"/>
            </a:pPr>
            <a:endParaRPr lang="en-GB" sz="1956" dirty="0">
              <a:solidFill>
                <a:srgbClr val="024927"/>
              </a:solidFill>
            </a:endParaRPr>
          </a:p>
          <a:p>
            <a:pPr marL="508006" indent="-508006">
              <a:buFont typeface="Arial" panose="020B0604020202020204" pitchFamily="34" charset="0"/>
              <a:buChar char="•"/>
            </a:pPr>
            <a:endParaRPr lang="en-GB" sz="1956" dirty="0">
              <a:solidFill>
                <a:srgbClr val="024927"/>
              </a:solidFill>
            </a:endParaRPr>
          </a:p>
        </p:txBody>
      </p:sp>
      <p:pic>
        <p:nvPicPr>
          <p:cNvPr id="7" name="Picture 6" descr="A green circle with a letter c in it&#10;&#10;Description automatically generated">
            <a:extLst>
              <a:ext uri="{FF2B5EF4-FFF2-40B4-BE49-F238E27FC236}">
                <a16:creationId xmlns:a16="http://schemas.microsoft.com/office/drawing/2014/main" id="{E4643830-E8D5-C3F6-6656-1413E164FB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157" y="1268851"/>
            <a:ext cx="304922" cy="304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054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265</TotalTime>
  <Words>72</Words>
  <Application>Microsoft Macintosh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Office Theme</vt:lpstr>
      <vt:lpstr>ACHATES  DECISION MAKING DASHBOARD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 DASHBOARD</dc:title>
  <dc:creator>Victoria Hibbs</dc:creator>
  <cp:lastModifiedBy>Info Achates</cp:lastModifiedBy>
  <cp:revision>8</cp:revision>
  <dcterms:created xsi:type="dcterms:W3CDTF">2022-03-04T11:42:50Z</dcterms:created>
  <dcterms:modified xsi:type="dcterms:W3CDTF">2023-11-07T11:33:32Z</dcterms:modified>
</cp:coreProperties>
</file>