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AE9"/>
    <a:srgbClr val="024927"/>
    <a:srgbClr val="C3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3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8B72D-C576-4AA0-8AE9-229E80233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5DDCA-06D9-49F7-84DF-38B5A4217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DCCF4-542B-4FD5-95F8-4E9F13CFB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1E49-90A8-4E7C-80C2-730249613601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D60F1-F317-43FA-A209-16A9B59F9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6AB1F-C6F3-48FE-8BD0-B0984740A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6F45-8291-4FDB-B6EB-FBCE0C381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81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B7A2-7D62-4E7A-90BF-5D710BF9D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049BB-5DF8-4725-8AFA-64496A95F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578D8-C759-413E-90A4-3EC61CE2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1E49-90A8-4E7C-80C2-730249613601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12ED7-1F98-47A9-9AB7-E2E59F3B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32C8F-E3CD-42E6-A52A-3A91458D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6F45-8291-4FDB-B6EB-FBCE0C381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90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68F769-6C76-455F-8A9F-6122B0E633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16CF6-7CD8-4F2E-9183-7514BF167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3DEBD-26E9-4D0C-8D1B-556A7E3E3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1E49-90A8-4E7C-80C2-730249613601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54F94-817F-4E55-BB71-3119F8479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CFBC3-C5ED-47F3-BC23-B5AF0AA5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6F45-8291-4FDB-B6EB-FBCE0C381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549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1B77-3E8E-449E-9BED-B90E72F78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92084-84EB-4761-9930-137E3A1B1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D4447-F724-49DF-AF1F-77C7D4C7B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1E49-90A8-4E7C-80C2-730249613601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2115B-3763-49E8-82D8-0E2B856F6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132C1-3168-4C4D-BD7F-8C11139AB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6F45-8291-4FDB-B6EB-FBCE0C381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12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300E9-6C1B-4D6D-AB91-69F1BD968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4CFCD-CE6D-44C9-A181-FE01F9E1A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EB39F-73AF-42DE-B438-81118FF8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1E49-90A8-4E7C-80C2-730249613601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66AE9-BA3D-4D55-BDB9-C39CB841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15077-80DB-4439-A973-698884B8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6F45-8291-4FDB-B6EB-FBCE0C381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5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AA771-3A91-4531-87EF-CB9223A25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456FF-7F9E-46D3-A4B7-56B18B0D04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B259C-2D4F-46CB-8741-DF0E89F58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A66BD-BEBE-46AE-896A-FD0D0D502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1E49-90A8-4E7C-80C2-730249613601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2802F-6D4E-476B-A560-97AE4F29F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27462-D948-41D5-A662-EEC5928C1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6F45-8291-4FDB-B6EB-FBCE0C381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02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49D79-8B72-4204-94A2-CE1879C3B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3E810-69EF-4F62-8191-ED46F485D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111D4-3783-49DC-812C-52C119FDA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CC2160-F4A4-42F2-A358-08C85D1715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B3465F-694B-4D24-85EA-06EA517D4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6370FB-7A2F-43C1-9B47-E97C3F4D5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1E49-90A8-4E7C-80C2-730249613601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DC9CD4-2E37-49F8-9518-3AD05BFF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B53651-4F6B-4ECE-BBDD-18831BF7C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6F45-8291-4FDB-B6EB-FBCE0C381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23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6142-6E5A-4D9A-BCBD-51F6F65CA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35FD4B-DC30-4CA7-B5EE-A420D1724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1E49-90A8-4E7C-80C2-730249613601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C7A7C4-D8E1-4C51-A2DC-0337F75EB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2360F-A588-436A-A14B-BCADF6D9F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6F45-8291-4FDB-B6EB-FBCE0C381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57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66974E-D118-473E-A201-246B1419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1E49-90A8-4E7C-80C2-730249613601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8CAB11-BD22-43CD-9272-56538B6FE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BFA0B-12D2-4277-9C27-B03FFA9A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6F45-8291-4FDB-B6EB-FBCE0C381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49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1218F-8DA7-43AF-8B64-7B011530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83EF8-1CCD-4CC7-9038-6A9735ED4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22459-05EA-4882-8B80-D994D1A2B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5CD3C-802C-47FB-93A8-E6FDC2A25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1E49-90A8-4E7C-80C2-730249613601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10AD8-150F-4DD4-B332-593A7B8E6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CAC5F-6AA1-4717-B9D5-BE6179E0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6F45-8291-4FDB-B6EB-FBCE0C381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26503-061F-4B58-87DE-7D545DFBD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7BF959-8EFB-4C29-A3AF-89FA7C6354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B2467-E9D4-4FE1-A013-736126F31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1EA439-36FE-47EC-8928-EEE59C9DC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1E49-90A8-4E7C-80C2-730249613601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D0405-FB55-4E4C-82F2-437F8ED5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DD766-DA8D-4897-A919-A7534DAC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B6F45-8291-4FDB-B6EB-FBCE0C381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70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7A2ABB-2AD3-4186-87C7-6B908F5DF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663CE-796B-432E-BE7E-CD131A91F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7B19A-90BB-42AD-BA6B-082B8262E8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91E49-90A8-4E7C-80C2-730249613601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F16F5-9870-4E2B-A8F8-E7D4EBC6D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24187-B27A-4896-BFD8-C403A954E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B6F45-8291-4FDB-B6EB-FBCE0C381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achates.org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A1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B81E7A0-52E1-45FB-B8B9-812C270F81C5}"/>
              </a:ext>
            </a:extLst>
          </p:cNvPr>
          <p:cNvSpPr/>
          <p:nvPr/>
        </p:nvSpPr>
        <p:spPr>
          <a:xfrm>
            <a:off x="2845609" y="1772497"/>
            <a:ext cx="3271636" cy="3231952"/>
          </a:xfrm>
          <a:custGeom>
            <a:avLst/>
            <a:gdLst>
              <a:gd name="connsiteX0" fmla="*/ 0 w 3922863"/>
              <a:gd name="connsiteY0" fmla="*/ 1737275 h 3474550"/>
              <a:gd name="connsiteX1" fmla="*/ 1961432 w 3922863"/>
              <a:gd name="connsiteY1" fmla="*/ 0 h 3474550"/>
              <a:gd name="connsiteX2" fmla="*/ 3922864 w 3922863"/>
              <a:gd name="connsiteY2" fmla="*/ 1737275 h 3474550"/>
              <a:gd name="connsiteX3" fmla="*/ 1961432 w 3922863"/>
              <a:gd name="connsiteY3" fmla="*/ 3474550 h 3474550"/>
              <a:gd name="connsiteX4" fmla="*/ 0 w 3922863"/>
              <a:gd name="connsiteY4" fmla="*/ 1737275 h 347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22863" h="3474550">
                <a:moveTo>
                  <a:pt x="0" y="1737275"/>
                </a:moveTo>
                <a:cubicBezTo>
                  <a:pt x="0" y="777805"/>
                  <a:pt x="878163" y="0"/>
                  <a:pt x="1961432" y="0"/>
                </a:cubicBezTo>
                <a:cubicBezTo>
                  <a:pt x="3044701" y="0"/>
                  <a:pt x="3922864" y="777805"/>
                  <a:pt x="3922864" y="1737275"/>
                </a:cubicBezTo>
                <a:cubicBezTo>
                  <a:pt x="3922864" y="2696745"/>
                  <a:pt x="3044701" y="3474550"/>
                  <a:pt x="1961432" y="3474550"/>
                </a:cubicBezTo>
                <a:cubicBezTo>
                  <a:pt x="878163" y="3474550"/>
                  <a:pt x="0" y="2696745"/>
                  <a:pt x="0" y="1737275"/>
                </a:cubicBezTo>
                <a:close/>
              </a:path>
            </a:pathLst>
          </a:custGeom>
          <a:solidFill>
            <a:srgbClr val="024927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65930" tIns="600276" rIns="665930" bIns="600276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Statement of Purpose</a:t>
            </a: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(what/for whom/</a:t>
            </a:r>
            <a:r>
              <a:rPr lang="en-GB" sz="1400" kern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change brought </a:t>
            </a:r>
            <a:r>
              <a:rPr lang="en-GB" sz="140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about)</a:t>
            </a: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764428C-EFE6-44D6-8074-B513584DF750}"/>
              </a:ext>
            </a:extLst>
          </p:cNvPr>
          <p:cNvSpPr/>
          <p:nvPr/>
        </p:nvSpPr>
        <p:spPr>
          <a:xfrm>
            <a:off x="4568299" y="4457025"/>
            <a:ext cx="3097893" cy="1227230"/>
          </a:xfrm>
          <a:custGeom>
            <a:avLst/>
            <a:gdLst>
              <a:gd name="connsiteX0" fmla="*/ 0 w 3974136"/>
              <a:gd name="connsiteY0" fmla="*/ 1119631 h 2239262"/>
              <a:gd name="connsiteX1" fmla="*/ 1987068 w 3974136"/>
              <a:gd name="connsiteY1" fmla="*/ 0 h 2239262"/>
              <a:gd name="connsiteX2" fmla="*/ 3974136 w 3974136"/>
              <a:gd name="connsiteY2" fmla="*/ 1119631 h 2239262"/>
              <a:gd name="connsiteX3" fmla="*/ 1987068 w 3974136"/>
              <a:gd name="connsiteY3" fmla="*/ 2239262 h 2239262"/>
              <a:gd name="connsiteX4" fmla="*/ 0 w 3974136"/>
              <a:gd name="connsiteY4" fmla="*/ 1119631 h 2239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4136" h="2239262">
                <a:moveTo>
                  <a:pt x="0" y="1119631"/>
                </a:moveTo>
                <a:cubicBezTo>
                  <a:pt x="0" y="501276"/>
                  <a:pt x="889641" y="0"/>
                  <a:pt x="1987068" y="0"/>
                </a:cubicBezTo>
                <a:cubicBezTo>
                  <a:pt x="3084495" y="0"/>
                  <a:pt x="3974136" y="501276"/>
                  <a:pt x="3974136" y="1119631"/>
                </a:cubicBezTo>
                <a:cubicBezTo>
                  <a:pt x="3974136" y="1737986"/>
                  <a:pt x="3084495" y="2239262"/>
                  <a:pt x="1987068" y="2239262"/>
                </a:cubicBezTo>
                <a:cubicBezTo>
                  <a:pt x="889641" y="2239262"/>
                  <a:pt x="0" y="1737986"/>
                  <a:pt x="0" y="1119631"/>
                </a:cubicBezTo>
                <a:close/>
              </a:path>
            </a:pathLst>
          </a:custGeom>
          <a:solidFill>
            <a:srgbClr val="024927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73439" tIns="419372" rIns="673439" bIns="419372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endParaRPr lang="en-GB" sz="16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Outcomes</a:t>
            </a:r>
            <a:r>
              <a:rPr lang="en-GB" sz="160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(change brought about through programme)</a:t>
            </a:r>
            <a:endParaRPr lang="en-GB" sz="1200" kern="1200" dirty="0">
              <a:solidFill>
                <a:schemeClr val="bg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25EEF1-D256-4FE5-B5EE-8A621B871687}"/>
              </a:ext>
            </a:extLst>
          </p:cNvPr>
          <p:cNvSpPr/>
          <p:nvPr/>
        </p:nvSpPr>
        <p:spPr>
          <a:xfrm>
            <a:off x="4882093" y="5713421"/>
            <a:ext cx="2427776" cy="1073580"/>
          </a:xfrm>
          <a:custGeom>
            <a:avLst/>
            <a:gdLst>
              <a:gd name="connsiteX0" fmla="*/ 0 w 2693582"/>
              <a:gd name="connsiteY0" fmla="*/ 765807 h 1531613"/>
              <a:gd name="connsiteX1" fmla="*/ 1346791 w 2693582"/>
              <a:gd name="connsiteY1" fmla="*/ 0 h 1531613"/>
              <a:gd name="connsiteX2" fmla="*/ 2693582 w 2693582"/>
              <a:gd name="connsiteY2" fmla="*/ 765807 h 1531613"/>
              <a:gd name="connsiteX3" fmla="*/ 1346791 w 2693582"/>
              <a:gd name="connsiteY3" fmla="*/ 1531614 h 1531613"/>
              <a:gd name="connsiteX4" fmla="*/ 0 w 2693582"/>
              <a:gd name="connsiteY4" fmla="*/ 765807 h 1531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3582" h="1531613">
                <a:moveTo>
                  <a:pt x="0" y="765807"/>
                </a:moveTo>
                <a:cubicBezTo>
                  <a:pt x="0" y="342863"/>
                  <a:pt x="602979" y="0"/>
                  <a:pt x="1346791" y="0"/>
                </a:cubicBezTo>
                <a:cubicBezTo>
                  <a:pt x="2090603" y="0"/>
                  <a:pt x="2693582" y="342863"/>
                  <a:pt x="2693582" y="765807"/>
                </a:cubicBezTo>
                <a:cubicBezTo>
                  <a:pt x="2693582" y="1188751"/>
                  <a:pt x="2090603" y="1531614"/>
                  <a:pt x="1346791" y="1531614"/>
                </a:cubicBezTo>
                <a:cubicBezTo>
                  <a:pt x="602979" y="1531614"/>
                  <a:pt x="0" y="1188751"/>
                  <a:pt x="0" y="765807"/>
                </a:cubicBezTo>
                <a:close/>
              </a:path>
            </a:pathLst>
          </a:custGeom>
          <a:solidFill>
            <a:srgbClr val="024927">
              <a:alpha val="50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85906" tIns="315740" rIns="485906" bIns="31574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Outputs</a:t>
            </a:r>
            <a:r>
              <a:rPr lang="en-GB" sz="160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(numerical detailed project elements)</a:t>
            </a:r>
            <a:endParaRPr lang="en-GB" sz="1200" kern="1200" dirty="0">
              <a:solidFill>
                <a:schemeClr val="bg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8866AE2-05EE-4C54-81F7-EEA93917A6C4}"/>
              </a:ext>
            </a:extLst>
          </p:cNvPr>
          <p:cNvSpPr/>
          <p:nvPr/>
        </p:nvSpPr>
        <p:spPr>
          <a:xfrm>
            <a:off x="6117246" y="1740073"/>
            <a:ext cx="3271636" cy="3253742"/>
          </a:xfrm>
          <a:custGeom>
            <a:avLst/>
            <a:gdLst>
              <a:gd name="connsiteX0" fmla="*/ 0 w 3827981"/>
              <a:gd name="connsiteY0" fmla="*/ 1756686 h 3513372"/>
              <a:gd name="connsiteX1" fmla="*/ 1913991 w 3827981"/>
              <a:gd name="connsiteY1" fmla="*/ 0 h 3513372"/>
              <a:gd name="connsiteX2" fmla="*/ 3827982 w 3827981"/>
              <a:gd name="connsiteY2" fmla="*/ 1756686 h 3513372"/>
              <a:gd name="connsiteX3" fmla="*/ 1913991 w 3827981"/>
              <a:gd name="connsiteY3" fmla="*/ 3513372 h 3513372"/>
              <a:gd name="connsiteX4" fmla="*/ 0 w 3827981"/>
              <a:gd name="connsiteY4" fmla="*/ 1756686 h 351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7981" h="3513372">
                <a:moveTo>
                  <a:pt x="0" y="1756686"/>
                </a:moveTo>
                <a:cubicBezTo>
                  <a:pt x="0" y="786495"/>
                  <a:pt x="856923" y="0"/>
                  <a:pt x="1913991" y="0"/>
                </a:cubicBezTo>
                <a:cubicBezTo>
                  <a:pt x="2971059" y="0"/>
                  <a:pt x="3827982" y="786495"/>
                  <a:pt x="3827982" y="1756686"/>
                </a:cubicBezTo>
                <a:cubicBezTo>
                  <a:pt x="3827982" y="2726877"/>
                  <a:pt x="2971059" y="3513372"/>
                  <a:pt x="1913991" y="3513372"/>
                </a:cubicBezTo>
                <a:cubicBezTo>
                  <a:pt x="856923" y="3513372"/>
                  <a:pt x="0" y="2726877"/>
                  <a:pt x="0" y="1756686"/>
                </a:cubicBezTo>
                <a:close/>
              </a:path>
            </a:pathLst>
          </a:custGeom>
          <a:solidFill>
            <a:srgbClr val="024927">
              <a:alpha val="4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52035" tIns="605961" rIns="652035" bIns="605961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Narrative summary Theory of Change</a:t>
            </a:r>
            <a:endParaRPr lang="en-GB" sz="1400" kern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(numerical detailed project elements)</a:t>
            </a: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800" kern="12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17C524B-31ED-4D2B-AB8E-1C0DCC516AD4}"/>
              </a:ext>
            </a:extLst>
          </p:cNvPr>
          <p:cNvSpPr/>
          <p:nvPr/>
        </p:nvSpPr>
        <p:spPr>
          <a:xfrm>
            <a:off x="6745667" y="3583245"/>
            <a:ext cx="1841050" cy="1305330"/>
          </a:xfrm>
          <a:custGeom>
            <a:avLst/>
            <a:gdLst>
              <a:gd name="connsiteX0" fmla="*/ 0 w 2011566"/>
              <a:gd name="connsiteY0" fmla="*/ 873502 h 1747003"/>
              <a:gd name="connsiteX1" fmla="*/ 1005783 w 2011566"/>
              <a:gd name="connsiteY1" fmla="*/ 0 h 1747003"/>
              <a:gd name="connsiteX2" fmla="*/ 2011566 w 2011566"/>
              <a:gd name="connsiteY2" fmla="*/ 873502 h 1747003"/>
              <a:gd name="connsiteX3" fmla="*/ 1005783 w 2011566"/>
              <a:gd name="connsiteY3" fmla="*/ 1747004 h 1747003"/>
              <a:gd name="connsiteX4" fmla="*/ 0 w 2011566"/>
              <a:gd name="connsiteY4" fmla="*/ 873502 h 174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1566" h="1747003">
                <a:moveTo>
                  <a:pt x="0" y="873502"/>
                </a:moveTo>
                <a:cubicBezTo>
                  <a:pt x="0" y="391080"/>
                  <a:pt x="450304" y="0"/>
                  <a:pt x="1005783" y="0"/>
                </a:cubicBezTo>
                <a:cubicBezTo>
                  <a:pt x="1561262" y="0"/>
                  <a:pt x="2011566" y="391080"/>
                  <a:pt x="2011566" y="873502"/>
                </a:cubicBezTo>
                <a:cubicBezTo>
                  <a:pt x="2011566" y="1355924"/>
                  <a:pt x="1561262" y="1747004"/>
                  <a:pt x="1005783" y="1747004"/>
                </a:cubicBezTo>
                <a:cubicBezTo>
                  <a:pt x="450304" y="1747004"/>
                  <a:pt x="0" y="1355924"/>
                  <a:pt x="0" y="873502"/>
                </a:cubicBezTo>
                <a:close/>
              </a:path>
            </a:pathLst>
          </a:custGeom>
          <a:solidFill>
            <a:srgbClr val="F2EAE9">
              <a:alpha val="4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47927" tIns="309183" rIns="347927" bIns="309183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4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4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4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4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4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6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Logic Models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(by audience best methodology to address need)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EA772A4-F5C5-45D5-8F79-D64E0831FF8F}"/>
              </a:ext>
            </a:extLst>
          </p:cNvPr>
          <p:cNvSpPr/>
          <p:nvPr/>
        </p:nvSpPr>
        <p:spPr>
          <a:xfrm>
            <a:off x="4262605" y="3605225"/>
            <a:ext cx="1382931" cy="1227231"/>
          </a:xfrm>
          <a:custGeom>
            <a:avLst/>
            <a:gdLst>
              <a:gd name="connsiteX0" fmla="*/ 0 w 2044611"/>
              <a:gd name="connsiteY0" fmla="*/ 833094 h 1666187"/>
              <a:gd name="connsiteX1" fmla="*/ 1022306 w 2044611"/>
              <a:gd name="connsiteY1" fmla="*/ 0 h 1666187"/>
              <a:gd name="connsiteX2" fmla="*/ 2044612 w 2044611"/>
              <a:gd name="connsiteY2" fmla="*/ 833094 h 1666187"/>
              <a:gd name="connsiteX3" fmla="*/ 1022306 w 2044611"/>
              <a:gd name="connsiteY3" fmla="*/ 1666188 h 1666187"/>
              <a:gd name="connsiteX4" fmla="*/ 0 w 2044611"/>
              <a:gd name="connsiteY4" fmla="*/ 833094 h 166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4611" h="1666187">
                <a:moveTo>
                  <a:pt x="0" y="833094"/>
                </a:moveTo>
                <a:cubicBezTo>
                  <a:pt x="0" y="372989"/>
                  <a:pt x="457702" y="0"/>
                  <a:pt x="1022306" y="0"/>
                </a:cubicBezTo>
                <a:cubicBezTo>
                  <a:pt x="1586910" y="0"/>
                  <a:pt x="2044612" y="372989"/>
                  <a:pt x="2044612" y="833094"/>
                </a:cubicBezTo>
                <a:cubicBezTo>
                  <a:pt x="2044612" y="1293199"/>
                  <a:pt x="1586910" y="1666188"/>
                  <a:pt x="1022306" y="1666188"/>
                </a:cubicBezTo>
                <a:cubicBezTo>
                  <a:pt x="457702" y="1666188"/>
                  <a:pt x="0" y="1293199"/>
                  <a:pt x="0" y="833094"/>
                </a:cubicBezTo>
                <a:close/>
              </a:path>
            </a:pathLst>
          </a:custGeom>
          <a:solidFill>
            <a:srgbClr val="F2EAE9">
              <a:alpha val="4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18476" tIns="263057" rIns="318476" bIns="263057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Types of value driven change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24EC7D1-0B9B-443A-8B00-714E31409281}"/>
              </a:ext>
            </a:extLst>
          </p:cNvPr>
          <p:cNvSpPr/>
          <p:nvPr/>
        </p:nvSpPr>
        <p:spPr>
          <a:xfrm>
            <a:off x="2960273" y="3159963"/>
            <a:ext cx="1382931" cy="1275875"/>
          </a:xfrm>
          <a:custGeom>
            <a:avLst/>
            <a:gdLst>
              <a:gd name="connsiteX0" fmla="*/ 0 w 1501686"/>
              <a:gd name="connsiteY0" fmla="*/ 637938 h 1275875"/>
              <a:gd name="connsiteX1" fmla="*/ 750843 w 1501686"/>
              <a:gd name="connsiteY1" fmla="*/ 0 h 1275875"/>
              <a:gd name="connsiteX2" fmla="*/ 1501686 w 1501686"/>
              <a:gd name="connsiteY2" fmla="*/ 637938 h 1275875"/>
              <a:gd name="connsiteX3" fmla="*/ 750843 w 1501686"/>
              <a:gd name="connsiteY3" fmla="*/ 1275876 h 1275875"/>
              <a:gd name="connsiteX4" fmla="*/ 0 w 1501686"/>
              <a:gd name="connsiteY4" fmla="*/ 637938 h 127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1686" h="1275875">
                <a:moveTo>
                  <a:pt x="0" y="637938"/>
                </a:moveTo>
                <a:cubicBezTo>
                  <a:pt x="0" y="285615"/>
                  <a:pt x="336164" y="0"/>
                  <a:pt x="750843" y="0"/>
                </a:cubicBezTo>
                <a:cubicBezTo>
                  <a:pt x="1165522" y="0"/>
                  <a:pt x="1501686" y="285615"/>
                  <a:pt x="1501686" y="637938"/>
                </a:cubicBezTo>
                <a:cubicBezTo>
                  <a:pt x="1501686" y="990261"/>
                  <a:pt x="1165522" y="1275876"/>
                  <a:pt x="750843" y="1275876"/>
                </a:cubicBezTo>
                <a:cubicBezTo>
                  <a:pt x="336164" y="1275876"/>
                  <a:pt x="0" y="990261"/>
                  <a:pt x="0" y="637938"/>
                </a:cubicBezTo>
                <a:close/>
              </a:path>
            </a:pathLst>
          </a:custGeom>
          <a:solidFill>
            <a:srgbClr val="F2EAE9">
              <a:alpha val="4980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38967" tIns="205898" rIns="238967" bIns="205898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1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400" b="1" kern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Target audiences and their priorities</a:t>
            </a: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0B7D75-B284-4BA0-873C-15007AA1FC51}"/>
              </a:ext>
            </a:extLst>
          </p:cNvPr>
          <p:cNvSpPr txBox="1"/>
          <p:nvPr/>
        </p:nvSpPr>
        <p:spPr>
          <a:xfrm>
            <a:off x="6095981" y="6513873"/>
            <a:ext cx="6004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rgbClr val="024927"/>
                </a:solidFill>
              </a:rPr>
              <a:t>© Achates 2022. 39 Sulina Road London SW2 4EL | </a:t>
            </a:r>
            <a:r>
              <a:rPr lang="en-GB" sz="1400" dirty="0">
                <a:solidFill>
                  <a:srgbClr val="024927"/>
                </a:solidFill>
                <a:hlinkClick r:id="rId2"/>
              </a:rPr>
              <a:t>achates.org.uk</a:t>
            </a:r>
            <a:endParaRPr lang="en-GB" sz="1400" dirty="0">
              <a:solidFill>
                <a:srgbClr val="024927"/>
              </a:solidFill>
            </a:endParaRPr>
          </a:p>
          <a:p>
            <a:pPr algn="r"/>
            <a:endParaRPr lang="en-GB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D70D3D-50A1-43AE-824A-DAC20BE91F25}"/>
              </a:ext>
            </a:extLst>
          </p:cNvPr>
          <p:cNvSpPr txBox="1"/>
          <p:nvPr/>
        </p:nvSpPr>
        <p:spPr>
          <a:xfrm>
            <a:off x="0" y="148541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24927"/>
                </a:solidFill>
              </a:rPr>
              <a:t>ACHATES: PURPOSE, THEORY OF CHANGE, OUTPUTS AND OUTCOMES</a:t>
            </a:r>
            <a:endParaRPr lang="en-GB" sz="2800" b="1" dirty="0">
              <a:solidFill>
                <a:srgbClr val="024927"/>
              </a:solidFill>
            </a:endParaRPr>
          </a:p>
          <a:p>
            <a:pPr algn="ctr"/>
            <a:br>
              <a:rPr lang="en-GB" sz="3200" dirty="0"/>
            </a:b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91C422-7DFF-4076-9605-1C0AADE2DFEB}"/>
              </a:ext>
            </a:extLst>
          </p:cNvPr>
          <p:cNvSpPr txBox="1"/>
          <p:nvPr/>
        </p:nvSpPr>
        <p:spPr>
          <a:xfrm>
            <a:off x="0" y="104221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2EAE9"/>
                </a:solidFill>
              </a:rPr>
              <a:t>    </a:t>
            </a:r>
            <a:r>
              <a:rPr lang="en-GB" sz="2800" b="1" dirty="0">
                <a:solidFill>
                  <a:srgbClr val="F2EAE9"/>
                </a:solidFill>
              </a:rPr>
              <a:t>VISION</a:t>
            </a:r>
            <a:r>
              <a:rPr lang="en-GB" sz="2600" b="1" dirty="0">
                <a:solidFill>
                  <a:srgbClr val="F2EAE9"/>
                </a:solidFill>
              </a:rPr>
              <a:t> – Vision of world brought about        </a:t>
            </a:r>
            <a:r>
              <a:rPr lang="en-GB" sz="2800" b="1" dirty="0">
                <a:solidFill>
                  <a:srgbClr val="F2EAE9"/>
                </a:solidFill>
              </a:rPr>
              <a:t>MISSION</a:t>
            </a:r>
            <a:r>
              <a:rPr lang="en-GB" sz="2600" b="1" dirty="0">
                <a:solidFill>
                  <a:srgbClr val="F2EAE9"/>
                </a:solidFill>
              </a:rPr>
              <a:t> – Role in bringing that change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506910-475E-3974-4443-2A9D08C21F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1038" y="291895"/>
            <a:ext cx="135545" cy="1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456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103</Words>
  <Application>Microsoft Macintosh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Hibbs</dc:creator>
  <cp:lastModifiedBy>Info Achates</cp:lastModifiedBy>
  <cp:revision>8</cp:revision>
  <dcterms:created xsi:type="dcterms:W3CDTF">2022-03-21T14:44:32Z</dcterms:created>
  <dcterms:modified xsi:type="dcterms:W3CDTF">2023-11-07T11:15:12Z</dcterms:modified>
</cp:coreProperties>
</file>